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7"/>
  </p:notesMasterIdLst>
  <p:handoutMasterIdLst>
    <p:handoutMasterId r:id="rId18"/>
  </p:handoutMasterIdLst>
  <p:sldIdLst>
    <p:sldId id="342" r:id="rId3"/>
    <p:sldId id="361" r:id="rId4"/>
    <p:sldId id="365" r:id="rId5"/>
    <p:sldId id="369" r:id="rId6"/>
    <p:sldId id="359" r:id="rId7"/>
    <p:sldId id="366" r:id="rId8"/>
    <p:sldId id="362" r:id="rId9"/>
    <p:sldId id="368" r:id="rId10"/>
    <p:sldId id="363" r:id="rId11"/>
    <p:sldId id="364" r:id="rId12"/>
    <p:sldId id="371" r:id="rId13"/>
    <p:sldId id="372" r:id="rId14"/>
    <p:sldId id="367" r:id="rId15"/>
    <p:sldId id="370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61"/>
            <p14:sldId id="365"/>
            <p14:sldId id="369"/>
            <p14:sldId id="359"/>
            <p14:sldId id="366"/>
            <p14:sldId id="362"/>
            <p14:sldId id="368"/>
            <p14:sldId id="363"/>
            <p14:sldId id="364"/>
            <p14:sldId id="371"/>
            <p14:sldId id="372"/>
            <p14:sldId id="367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家誠 曹" initials="家誠" lastIdx="1" clrIdx="0">
    <p:extLst>
      <p:ext uri="{19B8F6BF-5375-455C-9EA6-DF929625EA0E}">
        <p15:presenceInfo xmlns:p15="http://schemas.microsoft.com/office/powerpoint/2012/main" userId="54b1e3bd1b9593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4" autoAdjust="0"/>
    <p:restoredTop sz="95238" autoAdjust="0"/>
  </p:normalViewPr>
  <p:slideViewPr>
    <p:cSldViewPr>
      <p:cViewPr varScale="1">
        <p:scale>
          <a:sx n="109" d="100"/>
          <a:sy n="109" d="100"/>
        </p:scale>
        <p:origin x="198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software_studio_2020/student/lab04-calculat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try_catch.asp" TargetMode="External"/><Relationship Id="rId2" Type="http://schemas.openxmlformats.org/officeDocument/2006/relationships/hyperlink" Target="https://www.w3schools.com/jsref/jsref_eval.as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GlobalEventHandlers/onclic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KeyboardEve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Calculator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b="1" dirty="0"/>
              <a:t>Fork</a:t>
            </a:r>
            <a:r>
              <a:rPr lang="en-US" altLang="zh-TW" dirty="0"/>
              <a:t> the </a:t>
            </a:r>
            <a:r>
              <a:rPr lang="en-US" altLang="zh-TW" dirty="0">
                <a:hlinkClick r:id="rId2"/>
              </a:rPr>
              <a:t>repo</a:t>
            </a:r>
            <a:r>
              <a:rPr lang="en-US" altLang="zh-TW" dirty="0"/>
              <a:t> to your local repository.</a:t>
            </a:r>
          </a:p>
          <a:p>
            <a:r>
              <a:rPr lang="en-US" altLang="zh-TW" dirty="0"/>
              <a:t>Complete the web calculator.</a:t>
            </a:r>
          </a:p>
          <a:p>
            <a:pPr lvl="1"/>
            <a:r>
              <a:rPr lang="en-US" altLang="zh-TW" dirty="0"/>
              <a:t>Display input sequence on calculator’s screen, and when a “=” is clicked, show the evaluate result.</a:t>
            </a:r>
          </a:p>
          <a:p>
            <a:pPr lvl="1"/>
            <a:r>
              <a:rPr lang="en-US" altLang="zh-TW" dirty="0"/>
              <a:t>If the input sequence is an illegal argument, show the error message. (ex. 3+/5)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Deadline: 2020/03/31 18:00 (commit time)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Delay will get 40% off, 21:00 at the latest.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Add your folder to archive, add name as “Lab04_</a:t>
            </a:r>
            <a:r>
              <a:rPr lang="zh-TW" altLang="en-US" dirty="0">
                <a:solidFill>
                  <a:srgbClr val="FF0000"/>
                </a:solidFill>
              </a:rPr>
              <a:t>學號</a:t>
            </a:r>
            <a:r>
              <a:rPr lang="en-US" altLang="zh-TW" dirty="0">
                <a:solidFill>
                  <a:srgbClr val="FF0000"/>
                </a:solidFill>
              </a:rPr>
              <a:t>.zip” Ex: Lab04_106060004.zip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Upload to ftp.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If you want to upload new version, name your file as 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    “Lab04_</a:t>
            </a:r>
            <a:r>
              <a:rPr lang="zh-TW" altLang="en-US" dirty="0">
                <a:solidFill>
                  <a:srgbClr val="FF0000"/>
                </a:solidFill>
              </a:rPr>
              <a:t>學號</a:t>
            </a:r>
            <a:r>
              <a:rPr lang="en-US" altLang="zh-TW" dirty="0">
                <a:solidFill>
                  <a:srgbClr val="FF0000"/>
                </a:solidFill>
              </a:rPr>
              <a:t>_v2.</a:t>
            </a:r>
            <a:r>
              <a:rPr lang="en-US" altLang="zh-TW">
                <a:solidFill>
                  <a:srgbClr val="FF0000"/>
                </a:solidFill>
              </a:rPr>
              <a:t>zip”, and so on.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29137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8F45F-649A-4234-AE7A-3193131A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example</a:t>
            </a:r>
            <a:endParaRPr lang="zh-TW" altLang="en-US" dirty="0"/>
          </a:p>
        </p:txBody>
      </p:sp>
      <p:pic>
        <p:nvPicPr>
          <p:cNvPr id="4" name="Lab_04 Calculator - Google Chrome 2020-03-28 15-12-11">
            <a:hlinkClick r:id="" action="ppaction://media"/>
            <a:extLst>
              <a:ext uri="{FF2B5EF4-FFF2-40B4-BE49-F238E27FC236}">
                <a16:creationId xmlns:a16="http://schemas.microsoft.com/office/drawing/2014/main" id="{BBC70100-9344-4697-8FB9-1F1DC9810C8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853"/>
                </p14:media>
              </p:ext>
            </p:extLst>
          </p:nvPr>
        </p:nvPicPr>
        <p:blipFill rotWithShape="1">
          <a:blip r:embed="rId4"/>
          <a:srcRect l="39067" t="24126" r="39060" b="27796"/>
          <a:stretch/>
        </p:blipFill>
        <p:spPr>
          <a:xfrm>
            <a:off x="3041880" y="1844824"/>
            <a:ext cx="3060240" cy="3672288"/>
          </a:xfrm>
        </p:spPr>
      </p:pic>
    </p:spTree>
    <p:extLst>
      <p:ext uri="{BB962C8B-B14F-4D97-AF65-F5344CB8AC3E}">
        <p14:creationId xmlns:p14="http://schemas.microsoft.com/office/powerpoint/2010/main" val="888305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B36AD-BF96-4DBB-BAE8-0415EA40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Keyborad</a:t>
            </a:r>
            <a:r>
              <a:rPr lang="en-US" altLang="zh-TW" dirty="0"/>
              <a:t> and backspace</a:t>
            </a:r>
            <a:endParaRPr lang="zh-TW" altLang="en-US" dirty="0"/>
          </a:p>
        </p:txBody>
      </p:sp>
      <p:pic>
        <p:nvPicPr>
          <p:cNvPr id="4" name="Lab_04 Calculator - Google Chrome 2020-03-28 15-22-01">
            <a:hlinkClick r:id="" action="ppaction://media"/>
            <a:extLst>
              <a:ext uri="{FF2B5EF4-FFF2-40B4-BE49-F238E27FC236}">
                <a16:creationId xmlns:a16="http://schemas.microsoft.com/office/drawing/2014/main" id="{BF4C930A-E904-4C53-860D-6C6486A9057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481"/>
                </p14:media>
              </p:ext>
            </p:extLst>
          </p:nvPr>
        </p:nvPicPr>
        <p:blipFill rotWithShape="1">
          <a:blip r:embed="rId4"/>
          <a:srcRect l="39064" t="24128" r="39063" b="27804"/>
          <a:stretch>
            <a:fillRect/>
          </a:stretch>
        </p:blipFill>
        <p:spPr>
          <a:xfrm>
            <a:off x="3042000" y="1846800"/>
            <a:ext cx="3060000" cy="3672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7FA1625-1EB3-43E2-8C67-6E40C3A60E2C}"/>
              </a:ext>
            </a:extLst>
          </p:cNvPr>
          <p:cNvSpPr txBox="1"/>
          <p:nvPr/>
        </p:nvSpPr>
        <p:spPr>
          <a:xfrm>
            <a:off x="2610565" y="5948460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 2 3 + 4 5 6 Backspace </a:t>
            </a:r>
            <a:r>
              <a:rPr lang="en-US" altLang="zh-TW" dirty="0" err="1"/>
              <a:t>Backspace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5286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Hints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Use </a:t>
            </a:r>
            <a:r>
              <a:rPr kumimoji="1" lang="en-US" altLang="zh-TW" b="1" dirty="0"/>
              <a:t>onclick</a:t>
            </a:r>
            <a:r>
              <a:rPr kumimoji="1" lang="en-US" altLang="zh-TW" dirty="0"/>
              <a:t> and </a:t>
            </a:r>
            <a:r>
              <a:rPr kumimoji="1" lang="en-US" altLang="zh-TW" b="1" dirty="0"/>
              <a:t>onkeydown</a:t>
            </a:r>
            <a:r>
              <a:rPr kumimoji="1" lang="en-US" altLang="zh-TW" dirty="0"/>
              <a:t> event handler to pass value to JavaScript.</a:t>
            </a:r>
          </a:p>
          <a:p>
            <a:r>
              <a:rPr kumimoji="1" lang="en-US" altLang="zh-TW" dirty="0"/>
              <a:t>When passing the input value ‘×’ and ‘÷’, you can directly pass ‘*’ and ‘/’ into the function.</a:t>
            </a:r>
          </a:p>
          <a:p>
            <a:r>
              <a:rPr kumimoji="1" lang="en-US" altLang="zh-TW" dirty="0"/>
              <a:t>Use </a:t>
            </a:r>
            <a:r>
              <a:rPr kumimoji="1" lang="en-US" altLang="zh-TW" b="1" dirty="0"/>
              <a:t>getElementbyID</a:t>
            </a:r>
            <a:r>
              <a:rPr kumimoji="1" lang="en-US" altLang="zh-TW" dirty="0"/>
              <a:t> to get input text element. </a:t>
            </a:r>
          </a:p>
          <a:p>
            <a:r>
              <a:rPr kumimoji="1" lang="en-US" altLang="zh-TW" dirty="0"/>
              <a:t>Make use of </a:t>
            </a:r>
            <a:r>
              <a:rPr kumimoji="1" lang="en-US" altLang="zh-TW" b="1" dirty="0">
                <a:hlinkClick r:id="rId2"/>
              </a:rPr>
              <a:t>eval() </a:t>
            </a:r>
            <a:r>
              <a:rPr kumimoji="1" lang="en-US" altLang="zh-TW" dirty="0"/>
              <a:t>function.</a:t>
            </a:r>
          </a:p>
          <a:p>
            <a:r>
              <a:rPr kumimoji="1" lang="en-US" altLang="zh-TW" dirty="0"/>
              <a:t>The </a:t>
            </a:r>
            <a:r>
              <a:rPr kumimoji="1" lang="en-US" altLang="zh-TW" b="1" dirty="0">
                <a:hlinkClick r:id="rId3"/>
              </a:rPr>
              <a:t>try</a:t>
            </a:r>
            <a:r>
              <a:rPr kumimoji="1" lang="en-US" altLang="zh-TW" dirty="0">
                <a:hlinkClick r:id="rId3"/>
              </a:rPr>
              <a:t> and </a:t>
            </a:r>
            <a:r>
              <a:rPr kumimoji="1" lang="en-US" altLang="zh-TW" b="1" dirty="0">
                <a:hlinkClick r:id="rId3"/>
              </a:rPr>
              <a:t>catch</a:t>
            </a:r>
            <a:r>
              <a:rPr kumimoji="1" lang="en-US" altLang="zh-TW" dirty="0">
                <a:hlinkClick r:id="rId3"/>
              </a:rPr>
              <a:t> </a:t>
            </a:r>
            <a:r>
              <a:rPr kumimoji="1" lang="en-US" altLang="zh-TW" dirty="0"/>
              <a:t>statements can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help you easily handle illegal argument.</a:t>
            </a:r>
          </a:p>
          <a:p>
            <a:pPr lvl="1"/>
            <a:r>
              <a:rPr kumimoji="1" lang="en-US" altLang="zh-TW" dirty="0"/>
              <a:t>What does eval() function return, when it is illegal?</a:t>
            </a:r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2879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DE7C5C-7938-4570-84AC-F0A2701BA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Correct evaluated result 		       50%</a:t>
            </a:r>
          </a:p>
          <a:p>
            <a:r>
              <a:rPr lang="en-US" altLang="zh-TW" dirty="0"/>
              <a:t>Show “error” on the screen when input </a:t>
            </a:r>
          </a:p>
          <a:p>
            <a:pPr marL="0" indent="0">
              <a:buNone/>
            </a:pPr>
            <a:r>
              <a:rPr lang="en-US" altLang="zh-TW" dirty="0"/>
              <a:t>   is illegal 					       20%</a:t>
            </a:r>
          </a:p>
          <a:p>
            <a:r>
              <a:rPr lang="en-US" altLang="zh-TW" dirty="0"/>
              <a:t>Not only the mouse click the input button, but keyboard can also type in.(Only numeric keypad is necessary, including </a:t>
            </a:r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en-US" altLang="zh-TW" dirty="0">
                <a:solidFill>
                  <a:srgbClr val="FFC000"/>
                </a:solidFill>
              </a:rPr>
              <a:t>1-9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/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*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-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+</a:t>
            </a:r>
            <a:r>
              <a:rPr lang="en-US" altLang="zh-TW" dirty="0"/>
              <a:t>)(</a:t>
            </a:r>
            <a:r>
              <a:rPr lang="en-US" altLang="zh-TW" dirty="0">
                <a:solidFill>
                  <a:srgbClr val="C00000"/>
                </a:solidFill>
              </a:rPr>
              <a:t>Enter is not included</a:t>
            </a:r>
            <a:r>
              <a:rPr lang="en-US" altLang="zh-TW" dirty="0"/>
              <a:t>)      20%</a:t>
            </a:r>
          </a:p>
          <a:p>
            <a:r>
              <a:rPr lang="en-US" altLang="zh-TW" dirty="0"/>
              <a:t>Implement backspace by keyboard     10%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45666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 with JavaScript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Now you have learned the basic scripting of JavaScript, then you can use JS to make your HTML pages more dynamic and interactive!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390957-9560-4B83-AC69-C1E976B67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2" y="3789040"/>
            <a:ext cx="7139136" cy="26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543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onclick Event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/>
              <a:t>onclick</a:t>
            </a:r>
            <a:r>
              <a:rPr lang="en-US" altLang="zh-TW" dirty="0"/>
              <a:t> event occurs when the user clicks on an element.</a:t>
            </a:r>
          </a:p>
          <a:p>
            <a:pPr lvl="1"/>
            <a:r>
              <a:rPr lang="en-US" altLang="zh-TW" dirty="0"/>
              <a:t>The click event will occur after the </a:t>
            </a:r>
            <a:r>
              <a:rPr lang="en-US" altLang="zh-TW" dirty="0" err="1"/>
              <a:t>mousedown</a:t>
            </a:r>
            <a:r>
              <a:rPr lang="en-US" altLang="zh-TW" dirty="0"/>
              <a:t> and </a:t>
            </a:r>
            <a:r>
              <a:rPr lang="en-US" altLang="zh-TW" dirty="0" err="1"/>
              <a:t>mouseup</a:t>
            </a:r>
            <a:r>
              <a:rPr lang="en-US" altLang="zh-TW" dirty="0"/>
              <a:t> events.</a:t>
            </a:r>
          </a:p>
          <a:p>
            <a:pPr lvl="1"/>
            <a:r>
              <a:rPr lang="en-US" altLang="zh-TW" dirty="0"/>
              <a:t>Only one onclick handler can be assigned to an object at a time with this property.</a:t>
            </a:r>
          </a:p>
          <a:p>
            <a:r>
              <a:rPr lang="en-US" altLang="zh-TW" dirty="0">
                <a:hlinkClick r:id="rId2"/>
              </a:rPr>
              <a:t>MDN onclick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1997714" y="5373216"/>
            <a:ext cx="5148572" cy="523862"/>
          </a:xfrm>
          <a:prstGeom prst="rect">
            <a:avLst/>
          </a:prstGeom>
          <a:solidFill>
            <a:srgbClr val="FFFFCC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mr-IN" altLang="zh-TW" sz="2800" dirty="0">
                <a:solidFill>
                  <a:schemeClr val="tx1"/>
                </a:solidFill>
              </a:rPr>
              <a:t>&lt;</a:t>
            </a:r>
            <a:r>
              <a:rPr lang="en-US" altLang="zh-TW" sz="2800" dirty="0">
                <a:solidFill>
                  <a:schemeClr val="tx1"/>
                </a:solidFill>
              </a:rPr>
              <a:t>element</a:t>
            </a:r>
            <a:r>
              <a:rPr lang="mr-IN" altLang="zh-TW" sz="2800" dirty="0">
                <a:solidFill>
                  <a:schemeClr val="tx1"/>
                </a:solidFill>
              </a:rPr>
              <a:t> </a:t>
            </a:r>
            <a:r>
              <a:rPr lang="mr-IN" altLang="zh-TW" sz="2800" dirty="0" err="1">
                <a:solidFill>
                  <a:schemeClr val="tx1"/>
                </a:solidFill>
              </a:rPr>
              <a:t>onclick</a:t>
            </a:r>
            <a:r>
              <a:rPr lang="mr-IN" altLang="zh-TW" sz="2800" dirty="0">
                <a:solidFill>
                  <a:schemeClr val="tx1"/>
                </a:solidFill>
              </a:rPr>
              <a:t>="</a:t>
            </a:r>
            <a:r>
              <a:rPr lang="mr-IN" altLang="zh-TW" sz="2800" dirty="0" err="1">
                <a:solidFill>
                  <a:schemeClr val="tx1"/>
                </a:solidFill>
              </a:rPr>
              <a:t>myScript</a:t>
            </a:r>
            <a:r>
              <a:rPr lang="mr-IN" altLang="zh-TW" sz="2800" dirty="0">
                <a:solidFill>
                  <a:schemeClr val="tx1"/>
                </a:solidFill>
              </a:rPr>
              <a:t>"</a:t>
            </a:r>
            <a:r>
              <a:rPr lang="mr-IN" altLang="zh-TW" sz="2800" b="1" dirty="0">
                <a:solidFill>
                  <a:schemeClr val="tx1"/>
                </a:solidFill>
              </a:rPr>
              <a:t>&gt;</a:t>
            </a:r>
            <a:endParaRPr lang="en-US" altLang="ja-JP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573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Keyboard Event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3200" b="1" dirty="0"/>
              <a:t>onkeydown,</a:t>
            </a:r>
            <a:r>
              <a:rPr lang="zh-Hant" altLang="en-US" sz="3200" b="1" dirty="0"/>
              <a:t> </a:t>
            </a:r>
            <a:r>
              <a:rPr lang="en-US" altLang="zh-TW" sz="3200" b="1" dirty="0" err="1"/>
              <a:t>onkeypress</a:t>
            </a:r>
            <a:r>
              <a:rPr lang="en-US" altLang="zh-TW" sz="3200" b="1" dirty="0"/>
              <a:t> </a:t>
            </a:r>
            <a:r>
              <a:rPr lang="en-US" altLang="zh-TW" sz="3200" dirty="0"/>
              <a:t>or</a:t>
            </a:r>
            <a:r>
              <a:rPr lang="en-US" altLang="zh-TW" sz="3200" b="1" dirty="0"/>
              <a:t> </a:t>
            </a:r>
            <a:r>
              <a:rPr lang="en-US" altLang="zh-TW" sz="3200" b="1" dirty="0" err="1"/>
              <a:t>onkeyup</a:t>
            </a:r>
            <a:endParaRPr lang="en-US" altLang="zh-TW" sz="3200" dirty="0"/>
          </a:p>
          <a:p>
            <a:r>
              <a:rPr lang="en-US" altLang="zh-TW" dirty="0"/>
              <a:t>Keyboard event can be an object that describe a user interaction with the keyboard. </a:t>
            </a:r>
          </a:p>
          <a:p>
            <a:r>
              <a:rPr lang="en-US" altLang="zh-TW" dirty="0">
                <a:hlinkClick r:id="rId2"/>
              </a:rPr>
              <a:t>MDN Keyboard</a:t>
            </a:r>
            <a:endParaRPr lang="en-US" altLang="zh-TW" dirty="0"/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1331640" y="4797152"/>
            <a:ext cx="6480720" cy="523862"/>
          </a:xfrm>
          <a:prstGeom prst="rect">
            <a:avLst/>
          </a:prstGeom>
          <a:solidFill>
            <a:srgbClr val="FFFFCC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sz="2800" dirty="0">
                <a:solidFill>
                  <a:schemeClr val="tx1"/>
                </a:solidFill>
              </a:rPr>
              <a:t>&lt;body </a:t>
            </a:r>
            <a:r>
              <a:rPr lang="en-US" altLang="zh-TW" sz="2800" dirty="0" err="1">
                <a:solidFill>
                  <a:schemeClr val="tx1"/>
                </a:solidFill>
              </a:rPr>
              <a:t>onkeypress</a:t>
            </a:r>
            <a:r>
              <a:rPr lang="en-US" altLang="zh-TW" sz="2800" dirty="0">
                <a:solidFill>
                  <a:schemeClr val="tx1"/>
                </a:solidFill>
              </a:rPr>
              <a:t>=“</a:t>
            </a:r>
            <a:r>
              <a:rPr lang="en-US" altLang="zh-TW" sz="2800" dirty="0" err="1">
                <a:solidFill>
                  <a:schemeClr val="tx1"/>
                </a:solidFill>
              </a:rPr>
              <a:t>myscript</a:t>
            </a:r>
            <a:r>
              <a:rPr lang="en-US" altLang="zh-TW" sz="2800" dirty="0">
                <a:solidFill>
                  <a:schemeClr val="tx1"/>
                </a:solidFill>
              </a:rPr>
              <a:t>”&gt;&lt;/body&gt;</a:t>
            </a:r>
            <a:endParaRPr lang="en-US" altLang="ja-JP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991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Document Object Model</a:t>
            </a:r>
            <a:r>
              <a:rPr lang="zh-Hant" altLang="en-US" dirty="0"/>
              <a:t> </a:t>
            </a:r>
            <a:r>
              <a:rPr lang="en-US" altLang="zh-TW" dirty="0"/>
              <a:t>(DOM) is an application programming interface for HTML.</a:t>
            </a:r>
          </a:p>
          <a:p>
            <a:r>
              <a:rPr lang="en-US" altLang="zh-TW" dirty="0"/>
              <a:t>It defines the logical structure of documents and </a:t>
            </a:r>
            <a:r>
              <a:rPr lang="en-US" altLang="zh-TW" b="1" dirty="0"/>
              <a:t>the way a document is accessed and manipulated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038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Document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HTML DOM document object is the </a:t>
            </a:r>
            <a:r>
              <a:rPr lang="en-US" altLang="zh-TW" b="1" dirty="0"/>
              <a:t>owner of all other objects </a:t>
            </a:r>
            <a:r>
              <a:rPr lang="en-US" altLang="zh-TW" dirty="0"/>
              <a:t>in your web page.</a:t>
            </a:r>
          </a:p>
          <a:p>
            <a:pPr lvl="1"/>
            <a:r>
              <a:rPr kumimoji="1" lang="en-US" altLang="zh-TW" dirty="0"/>
              <a:t>Document object represents your web page.</a:t>
            </a:r>
          </a:p>
          <a:p>
            <a:r>
              <a:rPr kumimoji="1" lang="en-US" altLang="zh-TW" dirty="0"/>
              <a:t>If you want to access any element in your web page, always start with accessing the document object.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8160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Finding HTML Elements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getElementById</a:t>
            </a:r>
            <a:r>
              <a:rPr lang="en-US" altLang="zh-TW" b="1" dirty="0"/>
              <a:t>() </a:t>
            </a:r>
            <a:r>
              <a:rPr lang="en-US" altLang="zh-TW" dirty="0"/>
              <a:t>method returns the element that has the ID attribute with the specified value. </a:t>
            </a:r>
          </a:p>
          <a:p>
            <a:r>
              <a:rPr lang="en-US" altLang="zh-TW" dirty="0"/>
              <a:t>An ID should be unique within a page.</a:t>
            </a:r>
          </a:p>
          <a:p>
            <a:pPr lvl="1"/>
            <a:r>
              <a:rPr lang="en-US" altLang="zh-TW" dirty="0"/>
              <a:t>If more than one, return the first element.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755576" y="4725144"/>
            <a:ext cx="7632848" cy="954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sz="2800" dirty="0"/>
              <a:t>var text = </a:t>
            </a:r>
            <a:r>
              <a:rPr lang="en-US" altLang="zh-TW" sz="2800" dirty="0" err="1"/>
              <a:t>document.getElementById</a:t>
            </a:r>
            <a:r>
              <a:rPr lang="en-US" altLang="zh-TW" sz="2800" dirty="0"/>
              <a:t>("screen”);</a:t>
            </a:r>
          </a:p>
          <a:p>
            <a:r>
              <a:rPr lang="en-US" altLang="zh-TW" sz="2800" dirty="0" err="1"/>
              <a:t>text.value</a:t>
            </a:r>
            <a:r>
              <a:rPr lang="en-US" altLang="zh-TW" sz="2800" dirty="0"/>
              <a:t> = “Hello world!”</a:t>
            </a:r>
          </a:p>
        </p:txBody>
      </p:sp>
    </p:spTree>
    <p:extLst>
      <p:ext uri="{BB962C8B-B14F-4D97-AF65-F5344CB8AC3E}">
        <p14:creationId xmlns:p14="http://schemas.microsoft.com/office/powerpoint/2010/main" val="16298465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HTML elements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 can modify the content of an HTML element by using </a:t>
            </a:r>
            <a:r>
              <a:rPr kumimoji="1" lang="en-US" altLang="zh-TW" b="1" dirty="0" err="1"/>
              <a:t>innerHTML</a:t>
            </a:r>
            <a:r>
              <a:rPr kumimoji="1" lang="en-US" altLang="zh-TW" dirty="0"/>
              <a:t>.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Change the value of an </a:t>
            </a:r>
            <a:r>
              <a:rPr kumimoji="1" lang="en-US" altLang="zh-TW" b="1" dirty="0"/>
              <a:t>attribute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683568" y="2996952"/>
            <a:ext cx="7776864" cy="462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pl-PL" altLang="zh-TW" sz="2400" dirty="0" err="1"/>
              <a:t>document.getElementById</a:t>
            </a:r>
            <a:r>
              <a:rPr lang="pl-PL" altLang="zh-TW" sz="2400" dirty="0"/>
              <a:t>(id).</a:t>
            </a:r>
            <a:r>
              <a:rPr lang="pl-PL" altLang="zh-TW" sz="2400" dirty="0" err="1"/>
              <a:t>innerHTML</a:t>
            </a:r>
            <a:r>
              <a:rPr lang="pl-PL" altLang="zh-TW" sz="2400" dirty="0"/>
              <a:t> = </a:t>
            </a:r>
            <a:r>
              <a:rPr lang="pl-PL" altLang="zh-TW" sz="2400" dirty="0" err="1"/>
              <a:t>new</a:t>
            </a:r>
            <a:r>
              <a:rPr lang="pl-PL" altLang="zh-TW" sz="2400" dirty="0"/>
              <a:t> HTML;</a:t>
            </a:r>
            <a:endParaRPr lang="en-US" altLang="zh-TW" sz="2400" dirty="0"/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683568" y="4856011"/>
            <a:ext cx="7776864" cy="462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mr-IN" altLang="zh-TW" sz="2400" dirty="0" err="1"/>
              <a:t>document.getElementById</a:t>
            </a:r>
            <a:r>
              <a:rPr lang="mr-IN" altLang="zh-TW" sz="2400" dirty="0"/>
              <a:t>(</a:t>
            </a:r>
            <a:r>
              <a:rPr lang="en-US" altLang="zh-TW" sz="2400" dirty="0"/>
              <a:t>id</a:t>
            </a:r>
            <a:r>
              <a:rPr lang="mr-IN" altLang="zh-TW" sz="2400" dirty="0"/>
              <a:t>).</a:t>
            </a:r>
            <a:r>
              <a:rPr lang="mr-IN" altLang="zh-TW" sz="2400" dirty="0" err="1"/>
              <a:t>src</a:t>
            </a:r>
            <a:r>
              <a:rPr lang="mr-IN" altLang="zh-TW" sz="2400" dirty="0"/>
              <a:t> = ”</a:t>
            </a:r>
            <a:r>
              <a:rPr lang="en-US" altLang="zh-TW" sz="2400" dirty="0"/>
              <a:t>example</a:t>
            </a:r>
            <a:r>
              <a:rPr lang="mr-IN" altLang="zh-TW" sz="2400" dirty="0"/>
              <a:t>.</a:t>
            </a:r>
            <a:r>
              <a:rPr lang="mr-IN" altLang="zh-TW" sz="2400" dirty="0" err="1"/>
              <a:t>jpg</a:t>
            </a:r>
            <a:r>
              <a:rPr lang="mr-IN" altLang="zh-TW" sz="2400" dirty="0"/>
              <a:t>";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702428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calculator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36293A-C486-4043-96BC-CC351190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97" y="1417638"/>
            <a:ext cx="316260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551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1094</TotalTime>
  <Words>600</Words>
  <Application>Microsoft Office PowerPoint</Application>
  <PresentationFormat>如螢幕大小 (4:3)</PresentationFormat>
  <Paragraphs>68</Paragraphs>
  <Slides>14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Arial</vt:lpstr>
      <vt:lpstr>Calibri</vt:lpstr>
      <vt:lpstr>Stencil Std</vt:lpstr>
      <vt:lpstr>Course_PPTX_Theme</vt:lpstr>
      <vt:lpstr>Calculator</vt:lpstr>
      <vt:lpstr>HTML with JavaScript</vt:lpstr>
      <vt:lpstr>onclick Event</vt:lpstr>
      <vt:lpstr>Keyboard Event</vt:lpstr>
      <vt:lpstr>DOM</vt:lpstr>
      <vt:lpstr>Document</vt:lpstr>
      <vt:lpstr>Finding HTML Elements</vt:lpstr>
      <vt:lpstr>Change HTML elements</vt:lpstr>
      <vt:lpstr>Web calculator</vt:lpstr>
      <vt:lpstr>Goal</vt:lpstr>
      <vt:lpstr>Goal example</vt:lpstr>
      <vt:lpstr>Keyborad and backspace</vt:lpstr>
      <vt:lpstr>Hints</vt:lpstr>
      <vt:lpstr>Grading 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家誠 曹</cp:lastModifiedBy>
  <cp:revision>149</cp:revision>
  <cp:lastPrinted>1601-01-01T00:00:00Z</cp:lastPrinted>
  <dcterms:created xsi:type="dcterms:W3CDTF">2018-01-25T06:12:58Z</dcterms:created>
  <dcterms:modified xsi:type="dcterms:W3CDTF">2020-03-31T05:42:59Z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